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4" r:id="rId1"/>
  </p:sldMasterIdLst>
  <p:sldIdLst>
    <p:sldId id="256" r:id="rId2"/>
    <p:sldId id="270" r:id="rId3"/>
    <p:sldId id="257" r:id="rId4"/>
    <p:sldId id="264" r:id="rId5"/>
    <p:sldId id="259" r:id="rId6"/>
    <p:sldId id="265" r:id="rId7"/>
    <p:sldId id="266" r:id="rId8"/>
    <p:sldId id="260" r:id="rId9"/>
    <p:sldId id="268" r:id="rId10"/>
    <p:sldId id="261" r:id="rId11"/>
    <p:sldId id="262" r:id="rId12"/>
    <p:sldId id="267" r:id="rId13"/>
    <p:sldId id="269" r:id="rId14"/>
    <p:sldId id="263"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5312"/>
    <p:restoredTop sz="94722"/>
  </p:normalViewPr>
  <p:slideViewPr>
    <p:cSldViewPr snapToGrid="0" snapToObjects="1">
      <p:cViewPr varScale="1">
        <p:scale>
          <a:sx n="64" d="100"/>
          <a:sy n="64" d="100"/>
        </p:scale>
        <p:origin x="184" y="66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CA02683-65C0-8D42-AB91-08F2B0A25FE3}" type="datetimeFigureOut">
              <a:rPr lang="en-US" smtClean="0"/>
              <a:t>12/16/21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FFB75C7-8917-6146-8447-4003C252AE42}" type="slidenum">
              <a:rPr lang="en-US" smtClean="0"/>
              <a:t>‹#›</a:t>
            </a:fld>
            <a:endParaRPr lang="en-US" dirty="0"/>
          </a:p>
        </p:txBody>
      </p:sp>
    </p:spTree>
    <p:extLst>
      <p:ext uri="{BB962C8B-B14F-4D97-AF65-F5344CB8AC3E}">
        <p14:creationId xmlns:p14="http://schemas.microsoft.com/office/powerpoint/2010/main" val="11821616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CA02683-65C0-8D42-AB91-08F2B0A25FE3}" type="datetimeFigureOut">
              <a:rPr lang="en-US" smtClean="0"/>
              <a:t>12/16/21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FFB75C7-8917-6146-8447-4003C252AE42}" type="slidenum">
              <a:rPr lang="en-US" smtClean="0"/>
              <a:t>‹#›</a:t>
            </a:fld>
            <a:endParaRPr lang="en-US" dirty="0"/>
          </a:p>
        </p:txBody>
      </p:sp>
    </p:spTree>
    <p:extLst>
      <p:ext uri="{BB962C8B-B14F-4D97-AF65-F5344CB8AC3E}">
        <p14:creationId xmlns:p14="http://schemas.microsoft.com/office/powerpoint/2010/main" val="23603571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CA02683-65C0-8D42-AB91-08F2B0A25FE3}" type="datetimeFigureOut">
              <a:rPr lang="en-US" smtClean="0"/>
              <a:t>12/16/21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FFB75C7-8917-6146-8447-4003C252AE42}" type="slidenum">
              <a:rPr lang="en-US" smtClean="0"/>
              <a:t>‹#›</a:t>
            </a:fld>
            <a:endParaRPr lang="en-US" dirty="0"/>
          </a:p>
        </p:txBody>
      </p:sp>
    </p:spTree>
    <p:extLst>
      <p:ext uri="{BB962C8B-B14F-4D97-AF65-F5344CB8AC3E}">
        <p14:creationId xmlns:p14="http://schemas.microsoft.com/office/powerpoint/2010/main" val="40477039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CA02683-65C0-8D42-AB91-08F2B0A25FE3}" type="datetimeFigureOut">
              <a:rPr lang="en-US" smtClean="0"/>
              <a:t>12/16/21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FFB75C7-8917-6146-8447-4003C252AE42}" type="slidenum">
              <a:rPr lang="en-US" smtClean="0"/>
              <a:t>‹#›</a:t>
            </a:fld>
            <a:endParaRPr lang="en-US" dirty="0"/>
          </a:p>
        </p:txBody>
      </p:sp>
    </p:spTree>
    <p:extLst>
      <p:ext uri="{BB962C8B-B14F-4D97-AF65-F5344CB8AC3E}">
        <p14:creationId xmlns:p14="http://schemas.microsoft.com/office/powerpoint/2010/main" val="34075332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CA02683-65C0-8D42-AB91-08F2B0A25FE3}" type="datetimeFigureOut">
              <a:rPr lang="en-US" smtClean="0"/>
              <a:t>12/16/21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FFB75C7-8917-6146-8447-4003C252AE42}" type="slidenum">
              <a:rPr lang="en-US" smtClean="0"/>
              <a:t>‹#›</a:t>
            </a:fld>
            <a:endParaRPr lang="en-US" dirty="0"/>
          </a:p>
        </p:txBody>
      </p:sp>
    </p:spTree>
    <p:extLst>
      <p:ext uri="{BB962C8B-B14F-4D97-AF65-F5344CB8AC3E}">
        <p14:creationId xmlns:p14="http://schemas.microsoft.com/office/powerpoint/2010/main" val="33631857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CA02683-65C0-8D42-AB91-08F2B0A25FE3}" type="datetimeFigureOut">
              <a:rPr lang="en-US" smtClean="0"/>
              <a:t>12/16/21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EFFB75C7-8917-6146-8447-4003C252AE42}" type="slidenum">
              <a:rPr lang="en-US" smtClean="0"/>
              <a:t>‹#›</a:t>
            </a:fld>
            <a:endParaRPr lang="en-US" dirty="0"/>
          </a:p>
        </p:txBody>
      </p:sp>
    </p:spTree>
    <p:extLst>
      <p:ext uri="{BB962C8B-B14F-4D97-AF65-F5344CB8AC3E}">
        <p14:creationId xmlns:p14="http://schemas.microsoft.com/office/powerpoint/2010/main" val="24896580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CA02683-65C0-8D42-AB91-08F2B0A25FE3}" type="datetimeFigureOut">
              <a:rPr lang="en-US" smtClean="0"/>
              <a:t>12/16/21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EFFB75C7-8917-6146-8447-4003C252AE42}" type="slidenum">
              <a:rPr lang="en-US" smtClean="0"/>
              <a:t>‹#›</a:t>
            </a:fld>
            <a:endParaRPr lang="en-US" dirty="0"/>
          </a:p>
        </p:txBody>
      </p:sp>
    </p:spTree>
    <p:extLst>
      <p:ext uri="{BB962C8B-B14F-4D97-AF65-F5344CB8AC3E}">
        <p14:creationId xmlns:p14="http://schemas.microsoft.com/office/powerpoint/2010/main" val="38186867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CA02683-65C0-8D42-AB91-08F2B0A25FE3}" type="datetimeFigureOut">
              <a:rPr lang="en-US" smtClean="0"/>
              <a:t>12/16/21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EFFB75C7-8917-6146-8447-4003C252AE42}" type="slidenum">
              <a:rPr lang="en-US" smtClean="0"/>
              <a:t>‹#›</a:t>
            </a:fld>
            <a:endParaRPr lang="en-US" dirty="0"/>
          </a:p>
        </p:txBody>
      </p:sp>
    </p:spTree>
    <p:extLst>
      <p:ext uri="{BB962C8B-B14F-4D97-AF65-F5344CB8AC3E}">
        <p14:creationId xmlns:p14="http://schemas.microsoft.com/office/powerpoint/2010/main" val="34097343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CA02683-65C0-8D42-AB91-08F2B0A25FE3}" type="datetimeFigureOut">
              <a:rPr lang="en-US" smtClean="0"/>
              <a:t>12/16/21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EFFB75C7-8917-6146-8447-4003C252AE42}" type="slidenum">
              <a:rPr lang="en-US" smtClean="0"/>
              <a:t>‹#›</a:t>
            </a:fld>
            <a:endParaRPr lang="en-US" dirty="0"/>
          </a:p>
        </p:txBody>
      </p:sp>
    </p:spTree>
    <p:extLst>
      <p:ext uri="{BB962C8B-B14F-4D97-AF65-F5344CB8AC3E}">
        <p14:creationId xmlns:p14="http://schemas.microsoft.com/office/powerpoint/2010/main" val="35224886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CA02683-65C0-8D42-AB91-08F2B0A25FE3}" type="datetimeFigureOut">
              <a:rPr lang="en-US" smtClean="0"/>
              <a:t>12/16/21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EFFB75C7-8917-6146-8447-4003C252AE42}" type="slidenum">
              <a:rPr lang="en-US" smtClean="0"/>
              <a:t>‹#›</a:t>
            </a:fld>
            <a:endParaRPr lang="en-US" dirty="0"/>
          </a:p>
        </p:txBody>
      </p:sp>
    </p:spTree>
    <p:extLst>
      <p:ext uri="{BB962C8B-B14F-4D97-AF65-F5344CB8AC3E}">
        <p14:creationId xmlns:p14="http://schemas.microsoft.com/office/powerpoint/2010/main" val="34934135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CA02683-65C0-8D42-AB91-08F2B0A25FE3}" type="datetimeFigureOut">
              <a:rPr lang="en-US" smtClean="0"/>
              <a:t>12/16/21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EFFB75C7-8917-6146-8447-4003C252AE42}" type="slidenum">
              <a:rPr lang="en-US" smtClean="0"/>
              <a:t>‹#›</a:t>
            </a:fld>
            <a:endParaRPr lang="en-US" dirty="0"/>
          </a:p>
        </p:txBody>
      </p:sp>
    </p:spTree>
    <p:extLst>
      <p:ext uri="{BB962C8B-B14F-4D97-AF65-F5344CB8AC3E}">
        <p14:creationId xmlns:p14="http://schemas.microsoft.com/office/powerpoint/2010/main" val="34730484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CA02683-65C0-8D42-AB91-08F2B0A25FE3}" type="datetimeFigureOut">
              <a:rPr lang="en-US" smtClean="0"/>
              <a:t>12/16/21</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FFB75C7-8917-6146-8447-4003C252AE42}" type="slidenum">
              <a:rPr lang="en-US" smtClean="0"/>
              <a:t>‹#›</a:t>
            </a:fld>
            <a:endParaRPr lang="en-US" dirty="0"/>
          </a:p>
        </p:txBody>
      </p:sp>
    </p:spTree>
    <p:extLst>
      <p:ext uri="{BB962C8B-B14F-4D97-AF65-F5344CB8AC3E}">
        <p14:creationId xmlns:p14="http://schemas.microsoft.com/office/powerpoint/2010/main" val="1491942095"/>
      </p:ext>
    </p:extLst>
  </p:cSld>
  <p:clrMap bg1="dk1" tx1="lt1" bg2="dk2"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0D7687-89F1-6C46-831D-99A31CB6FFFA}"/>
              </a:ext>
            </a:extLst>
          </p:cNvPr>
          <p:cNvSpPr>
            <a:spLocks noGrp="1"/>
          </p:cNvSpPr>
          <p:nvPr>
            <p:ph type="ctrTitle"/>
          </p:nvPr>
        </p:nvSpPr>
        <p:spPr/>
        <p:txBody>
          <a:bodyPr/>
          <a:lstStyle/>
          <a:p>
            <a:r>
              <a:rPr lang="en-US" dirty="0">
                <a:cs typeface="Arial" panose="020B0604020202020204" pitchFamily="34" charset="0"/>
              </a:rPr>
              <a:t>Covid</a:t>
            </a:r>
            <a:r>
              <a:rPr lang="en-US" dirty="0"/>
              <a:t> 19 Tweets</a:t>
            </a:r>
            <a:br>
              <a:rPr lang="en-US" dirty="0"/>
            </a:br>
            <a:r>
              <a:rPr lang="en-US" sz="3200" dirty="0"/>
              <a:t>EDA | Topic modeling</a:t>
            </a:r>
            <a:endParaRPr lang="en-US" dirty="0"/>
          </a:p>
        </p:txBody>
      </p:sp>
      <p:sp>
        <p:nvSpPr>
          <p:cNvPr id="3" name="Subtitle 2">
            <a:extLst>
              <a:ext uri="{FF2B5EF4-FFF2-40B4-BE49-F238E27FC236}">
                <a16:creationId xmlns:a16="http://schemas.microsoft.com/office/drawing/2014/main" id="{54F0221E-6B87-504B-97F9-25BD51397878}"/>
              </a:ext>
            </a:extLst>
          </p:cNvPr>
          <p:cNvSpPr>
            <a:spLocks noGrp="1"/>
          </p:cNvSpPr>
          <p:nvPr>
            <p:ph type="subTitle" idx="1"/>
          </p:nvPr>
        </p:nvSpPr>
        <p:spPr/>
        <p:txBody>
          <a:bodyPr/>
          <a:lstStyle/>
          <a:p>
            <a:r>
              <a:rPr lang="en-US" dirty="0"/>
              <a:t>BIS 634</a:t>
            </a:r>
          </a:p>
          <a:p>
            <a:r>
              <a:rPr lang="en-US" dirty="0"/>
              <a:t>Venugopal Bhatia</a:t>
            </a:r>
          </a:p>
        </p:txBody>
      </p:sp>
    </p:spTree>
    <p:extLst>
      <p:ext uri="{BB962C8B-B14F-4D97-AF65-F5344CB8AC3E}">
        <p14:creationId xmlns:p14="http://schemas.microsoft.com/office/powerpoint/2010/main" val="3351931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53404E-A04F-814E-9705-9C9765732C52}"/>
              </a:ext>
            </a:extLst>
          </p:cNvPr>
          <p:cNvSpPr>
            <a:spLocks noGrp="1"/>
          </p:cNvSpPr>
          <p:nvPr>
            <p:ph type="title"/>
          </p:nvPr>
        </p:nvSpPr>
        <p:spPr/>
        <p:txBody>
          <a:bodyPr/>
          <a:lstStyle/>
          <a:p>
            <a:r>
              <a:rPr lang="en-US" dirty="0"/>
              <a:t>Sentiment Analysis</a:t>
            </a:r>
          </a:p>
        </p:txBody>
      </p:sp>
      <p:sp>
        <p:nvSpPr>
          <p:cNvPr id="3" name="Content Placeholder 2">
            <a:extLst>
              <a:ext uri="{FF2B5EF4-FFF2-40B4-BE49-F238E27FC236}">
                <a16:creationId xmlns:a16="http://schemas.microsoft.com/office/drawing/2014/main" id="{444BABD3-4FDB-BC40-9298-AC3D76CC5C30}"/>
              </a:ext>
            </a:extLst>
          </p:cNvPr>
          <p:cNvSpPr>
            <a:spLocks noGrp="1"/>
          </p:cNvSpPr>
          <p:nvPr>
            <p:ph idx="1"/>
          </p:nvPr>
        </p:nvSpPr>
        <p:spPr>
          <a:xfrm>
            <a:off x="838200" y="1668318"/>
            <a:ext cx="10515600" cy="4824557"/>
          </a:xfrm>
        </p:spPr>
        <p:txBody>
          <a:bodyPr>
            <a:normAutofit/>
          </a:bodyPr>
          <a:lstStyle/>
          <a:p>
            <a:r>
              <a:rPr lang="en-US" sz="2000" dirty="0"/>
              <a:t>All previous cleaning of tweets done with intention of training my own classifier.</a:t>
            </a:r>
          </a:p>
          <a:p>
            <a:r>
              <a:rPr lang="en-US" sz="2000" dirty="0"/>
              <a:t>CountVectorizer for selecting top n words by frequency and transforming data to matrices with token counts depending on presence of features.</a:t>
            </a:r>
          </a:p>
          <a:p>
            <a:r>
              <a:rPr lang="en-US" sz="2000" dirty="0"/>
              <a:t>HyperOpt: Bayesian Inference for hyperparameter optimization.</a:t>
            </a:r>
          </a:p>
          <a:p>
            <a:r>
              <a:rPr lang="en-US" sz="2000" dirty="0"/>
              <a:t>Uses Tree of Parzen Estimators.</a:t>
            </a:r>
          </a:p>
          <a:p>
            <a:r>
              <a:rPr lang="en-US" sz="2000" dirty="0"/>
              <a:t>Ensemble had svm, knn, decision tree, random forest, naive bayes</a:t>
            </a:r>
          </a:p>
          <a:p>
            <a:r>
              <a:rPr lang="en-US" sz="2000" dirty="0"/>
              <a:t>Uniform priors assigned for hyperparameters of each of these algorithms.</a:t>
            </a:r>
          </a:p>
          <a:p>
            <a:r>
              <a:rPr lang="en-US" sz="2000" dirty="0"/>
              <a:t>This analysis however didn’t work out very well. Maybe issue with annotations or the fact that discerning extremely positive/negative from positive/negative difficult.</a:t>
            </a:r>
          </a:p>
        </p:txBody>
      </p:sp>
    </p:spTree>
    <p:extLst>
      <p:ext uri="{BB962C8B-B14F-4D97-AF65-F5344CB8AC3E}">
        <p14:creationId xmlns:p14="http://schemas.microsoft.com/office/powerpoint/2010/main" val="34091869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F521FE-13B6-CD42-97DB-DCD1FD4C458D}"/>
              </a:ext>
            </a:extLst>
          </p:cNvPr>
          <p:cNvSpPr>
            <a:spLocks noGrp="1"/>
          </p:cNvSpPr>
          <p:nvPr>
            <p:ph type="title"/>
          </p:nvPr>
        </p:nvSpPr>
        <p:spPr/>
        <p:txBody>
          <a:bodyPr/>
          <a:lstStyle/>
          <a:p>
            <a:r>
              <a:rPr lang="en-US" dirty="0"/>
              <a:t>Topic Model</a:t>
            </a:r>
          </a:p>
        </p:txBody>
      </p:sp>
      <p:sp>
        <p:nvSpPr>
          <p:cNvPr id="3" name="Content Placeholder 2">
            <a:extLst>
              <a:ext uri="{FF2B5EF4-FFF2-40B4-BE49-F238E27FC236}">
                <a16:creationId xmlns:a16="http://schemas.microsoft.com/office/drawing/2014/main" id="{BFF15C89-835C-8241-9EAD-C7A09B514285}"/>
              </a:ext>
            </a:extLst>
          </p:cNvPr>
          <p:cNvSpPr>
            <a:spLocks noGrp="1"/>
          </p:cNvSpPr>
          <p:nvPr>
            <p:ph idx="1"/>
          </p:nvPr>
        </p:nvSpPr>
        <p:spPr/>
        <p:txBody>
          <a:bodyPr/>
          <a:lstStyle/>
          <a:p>
            <a:r>
              <a:rPr lang="en-US" dirty="0"/>
              <a:t>Latent Dirichlet Analysis done for topic modeling</a:t>
            </a:r>
          </a:p>
          <a:p>
            <a:r>
              <a:rPr lang="en-US" dirty="0"/>
              <a:t>4 topics</a:t>
            </a:r>
          </a:p>
        </p:txBody>
      </p:sp>
      <p:pic>
        <p:nvPicPr>
          <p:cNvPr id="4" name="Picture 3">
            <a:extLst>
              <a:ext uri="{FF2B5EF4-FFF2-40B4-BE49-F238E27FC236}">
                <a16:creationId xmlns:a16="http://schemas.microsoft.com/office/drawing/2014/main" id="{FECBC813-E4F9-F148-8A21-0658F568494E}"/>
              </a:ext>
            </a:extLst>
          </p:cNvPr>
          <p:cNvPicPr>
            <a:picLocks noChangeAspect="1"/>
          </p:cNvPicPr>
          <p:nvPr/>
        </p:nvPicPr>
        <p:blipFill>
          <a:blip r:embed="rId2"/>
          <a:stretch>
            <a:fillRect/>
          </a:stretch>
        </p:blipFill>
        <p:spPr>
          <a:xfrm>
            <a:off x="2476500" y="2416175"/>
            <a:ext cx="8877300" cy="4076700"/>
          </a:xfrm>
          <a:prstGeom prst="rect">
            <a:avLst/>
          </a:prstGeom>
        </p:spPr>
      </p:pic>
    </p:spTree>
    <p:extLst>
      <p:ext uri="{BB962C8B-B14F-4D97-AF65-F5344CB8AC3E}">
        <p14:creationId xmlns:p14="http://schemas.microsoft.com/office/powerpoint/2010/main" val="37389637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BE5E76-8A6D-4749-A9D4-71CCD2F586D9}"/>
              </a:ext>
            </a:extLst>
          </p:cNvPr>
          <p:cNvSpPr>
            <a:spLocks noGrp="1"/>
          </p:cNvSpPr>
          <p:nvPr>
            <p:ph type="title"/>
          </p:nvPr>
        </p:nvSpPr>
        <p:spPr/>
        <p:txBody>
          <a:bodyPr/>
          <a:lstStyle/>
          <a:p>
            <a:r>
              <a:rPr lang="en-US" dirty="0"/>
              <a:t>What picture does the data paint?</a:t>
            </a:r>
          </a:p>
        </p:txBody>
      </p:sp>
      <p:sp>
        <p:nvSpPr>
          <p:cNvPr id="3" name="Content Placeholder 2">
            <a:extLst>
              <a:ext uri="{FF2B5EF4-FFF2-40B4-BE49-F238E27FC236}">
                <a16:creationId xmlns:a16="http://schemas.microsoft.com/office/drawing/2014/main" id="{CB0E129E-E2FA-A048-A344-9EB0766C0505}"/>
              </a:ext>
            </a:extLst>
          </p:cNvPr>
          <p:cNvSpPr>
            <a:spLocks noGrp="1"/>
          </p:cNvSpPr>
          <p:nvPr>
            <p:ph idx="1"/>
          </p:nvPr>
        </p:nvSpPr>
        <p:spPr/>
        <p:txBody>
          <a:bodyPr>
            <a:normAutofit lnSpcReduction="10000"/>
          </a:bodyPr>
          <a:lstStyle/>
          <a:p>
            <a:r>
              <a:rPr lang="en-US" sz="2000" dirty="0"/>
              <a:t>Seems like maybe more data collection around March done on purpose since that’s when lockdowns happened.</a:t>
            </a:r>
          </a:p>
          <a:p>
            <a:pPr marL="0" indent="0">
              <a:buNone/>
            </a:pPr>
            <a:endParaRPr lang="en-US" sz="2000" dirty="0"/>
          </a:p>
          <a:p>
            <a:r>
              <a:rPr lang="en-US" sz="2000" dirty="0"/>
              <a:t>Top mentions included DonaldTrump, BorisJohnson, NarendraModi, PiersMorgan and also amazon, Sainsbury and Tesco.</a:t>
            </a:r>
          </a:p>
          <a:p>
            <a:pPr marL="0" indent="0">
              <a:buNone/>
            </a:pPr>
            <a:endParaRPr lang="en-US" sz="2000" dirty="0"/>
          </a:p>
          <a:p>
            <a:r>
              <a:rPr lang="en-US" sz="2000" dirty="0"/>
              <a:t>Topic model reflects what was on people’s minds: Loss of jobs, Panic Buying, Supply and demand disruptions and effect on global markets, online shopping of masks, hand sanitizers, supplies and groceries.</a:t>
            </a:r>
          </a:p>
          <a:p>
            <a:pPr marL="0" indent="0">
              <a:buNone/>
            </a:pPr>
            <a:endParaRPr lang="en-US" sz="2000" dirty="0"/>
          </a:p>
          <a:p>
            <a:r>
              <a:rPr lang="en-US" sz="2000" dirty="0"/>
              <a:t>Pdf histograms show distribution of neutral tweets lengths differs from sentiment distributions and that extremely positive and extremely negative tweet length distributions look similar and so do positive and negative tweet length distributions.</a:t>
            </a:r>
          </a:p>
        </p:txBody>
      </p:sp>
    </p:spTree>
    <p:extLst>
      <p:ext uri="{BB962C8B-B14F-4D97-AF65-F5344CB8AC3E}">
        <p14:creationId xmlns:p14="http://schemas.microsoft.com/office/powerpoint/2010/main" val="25128222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722BDEFE-7509-4C40-B8D3-105FCE342062}"/>
              </a:ext>
            </a:extLst>
          </p:cNvPr>
          <p:cNvPicPr>
            <a:picLocks noGrp="1" noChangeAspect="1"/>
          </p:cNvPicPr>
          <p:nvPr>
            <p:ph idx="1"/>
          </p:nvPr>
        </p:nvPicPr>
        <p:blipFill>
          <a:blip r:embed="rId2"/>
          <a:stretch>
            <a:fillRect/>
          </a:stretch>
        </p:blipFill>
        <p:spPr>
          <a:xfrm>
            <a:off x="838200" y="2186609"/>
            <a:ext cx="5561780" cy="1923974"/>
          </a:xfrm>
        </p:spPr>
      </p:pic>
      <p:pic>
        <p:nvPicPr>
          <p:cNvPr id="7" name="Picture 6">
            <a:extLst>
              <a:ext uri="{FF2B5EF4-FFF2-40B4-BE49-F238E27FC236}">
                <a16:creationId xmlns:a16="http://schemas.microsoft.com/office/drawing/2014/main" id="{94EA3086-6FA2-264D-9BC2-75CD89500562}"/>
              </a:ext>
            </a:extLst>
          </p:cNvPr>
          <p:cNvPicPr>
            <a:picLocks noChangeAspect="1"/>
          </p:cNvPicPr>
          <p:nvPr/>
        </p:nvPicPr>
        <p:blipFill>
          <a:blip r:embed="rId3"/>
          <a:stretch>
            <a:fillRect/>
          </a:stretch>
        </p:blipFill>
        <p:spPr>
          <a:xfrm>
            <a:off x="6399980" y="2186609"/>
            <a:ext cx="5561780" cy="1923974"/>
          </a:xfrm>
          <a:prstGeom prst="rect">
            <a:avLst/>
          </a:prstGeom>
        </p:spPr>
      </p:pic>
      <p:pic>
        <p:nvPicPr>
          <p:cNvPr id="9" name="Picture 8">
            <a:extLst>
              <a:ext uri="{FF2B5EF4-FFF2-40B4-BE49-F238E27FC236}">
                <a16:creationId xmlns:a16="http://schemas.microsoft.com/office/drawing/2014/main" id="{992D485B-ED3A-C04A-BDCB-5EF1D993489B}"/>
              </a:ext>
            </a:extLst>
          </p:cNvPr>
          <p:cNvPicPr>
            <a:picLocks noChangeAspect="1"/>
          </p:cNvPicPr>
          <p:nvPr/>
        </p:nvPicPr>
        <p:blipFill>
          <a:blip r:embed="rId4"/>
          <a:stretch>
            <a:fillRect/>
          </a:stretch>
        </p:blipFill>
        <p:spPr>
          <a:xfrm>
            <a:off x="6501028" y="4345928"/>
            <a:ext cx="5460732" cy="1854064"/>
          </a:xfrm>
          <a:prstGeom prst="rect">
            <a:avLst/>
          </a:prstGeom>
        </p:spPr>
      </p:pic>
      <p:pic>
        <p:nvPicPr>
          <p:cNvPr id="11" name="Picture 10">
            <a:extLst>
              <a:ext uri="{FF2B5EF4-FFF2-40B4-BE49-F238E27FC236}">
                <a16:creationId xmlns:a16="http://schemas.microsoft.com/office/drawing/2014/main" id="{938A0FD2-CD02-9B4E-8505-20D18BD6F078}"/>
              </a:ext>
            </a:extLst>
          </p:cNvPr>
          <p:cNvPicPr>
            <a:picLocks noChangeAspect="1"/>
          </p:cNvPicPr>
          <p:nvPr/>
        </p:nvPicPr>
        <p:blipFill>
          <a:blip r:embed="rId5"/>
          <a:stretch>
            <a:fillRect/>
          </a:stretch>
        </p:blipFill>
        <p:spPr>
          <a:xfrm>
            <a:off x="838200" y="4345928"/>
            <a:ext cx="5662828" cy="1854064"/>
          </a:xfrm>
          <a:prstGeom prst="rect">
            <a:avLst/>
          </a:prstGeom>
        </p:spPr>
      </p:pic>
      <p:pic>
        <p:nvPicPr>
          <p:cNvPr id="13" name="Picture 12">
            <a:extLst>
              <a:ext uri="{FF2B5EF4-FFF2-40B4-BE49-F238E27FC236}">
                <a16:creationId xmlns:a16="http://schemas.microsoft.com/office/drawing/2014/main" id="{EEFF8FCA-AB0A-7D42-BCBB-3BD4DDBCDEE6}"/>
              </a:ext>
            </a:extLst>
          </p:cNvPr>
          <p:cNvPicPr>
            <a:picLocks noChangeAspect="1"/>
          </p:cNvPicPr>
          <p:nvPr/>
        </p:nvPicPr>
        <p:blipFill>
          <a:blip r:embed="rId6"/>
          <a:stretch>
            <a:fillRect/>
          </a:stretch>
        </p:blipFill>
        <p:spPr>
          <a:xfrm>
            <a:off x="3314298" y="51763"/>
            <a:ext cx="6171364" cy="2134846"/>
          </a:xfrm>
          <a:prstGeom prst="rect">
            <a:avLst/>
          </a:prstGeom>
        </p:spPr>
      </p:pic>
    </p:spTree>
    <p:extLst>
      <p:ext uri="{BB962C8B-B14F-4D97-AF65-F5344CB8AC3E}">
        <p14:creationId xmlns:p14="http://schemas.microsoft.com/office/powerpoint/2010/main" val="41394072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C28F5-8E0A-F44A-9DE7-C5C5EF33CE76}"/>
              </a:ext>
            </a:extLst>
          </p:cNvPr>
          <p:cNvSpPr>
            <a:spLocks noGrp="1"/>
          </p:cNvSpPr>
          <p:nvPr>
            <p:ph type="title"/>
          </p:nvPr>
        </p:nvSpPr>
        <p:spPr/>
        <p:txBody>
          <a:bodyPr/>
          <a:lstStyle/>
          <a:p>
            <a:r>
              <a:rPr lang="en-US" dirty="0"/>
              <a:t>Demo</a:t>
            </a:r>
          </a:p>
        </p:txBody>
      </p:sp>
      <p:sp>
        <p:nvSpPr>
          <p:cNvPr id="3" name="Content Placeholder 2">
            <a:extLst>
              <a:ext uri="{FF2B5EF4-FFF2-40B4-BE49-F238E27FC236}">
                <a16:creationId xmlns:a16="http://schemas.microsoft.com/office/drawing/2014/main" id="{F730078C-8AEC-F643-B266-6FAFD8A5B735}"/>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20847086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A58A7E-4B57-4E40-A367-54F378089FE2}"/>
              </a:ext>
            </a:extLst>
          </p:cNvPr>
          <p:cNvSpPr>
            <a:spLocks noGrp="1"/>
          </p:cNvSpPr>
          <p:nvPr>
            <p:ph type="title"/>
          </p:nvPr>
        </p:nvSpPr>
        <p:spPr/>
        <p:txBody>
          <a:bodyPr/>
          <a:lstStyle/>
          <a:p>
            <a:r>
              <a:rPr lang="en-US" dirty="0"/>
              <a:t>Contents</a:t>
            </a:r>
          </a:p>
        </p:txBody>
      </p:sp>
      <p:sp>
        <p:nvSpPr>
          <p:cNvPr id="3" name="Content Placeholder 2">
            <a:extLst>
              <a:ext uri="{FF2B5EF4-FFF2-40B4-BE49-F238E27FC236}">
                <a16:creationId xmlns:a16="http://schemas.microsoft.com/office/drawing/2014/main" id="{1CA0B146-FD77-1447-802F-E31A4698C800}"/>
              </a:ext>
            </a:extLst>
          </p:cNvPr>
          <p:cNvSpPr>
            <a:spLocks noGrp="1"/>
          </p:cNvSpPr>
          <p:nvPr>
            <p:ph idx="1"/>
          </p:nvPr>
        </p:nvSpPr>
        <p:spPr/>
        <p:txBody>
          <a:bodyPr/>
          <a:lstStyle/>
          <a:p>
            <a:r>
              <a:rPr lang="en-US" dirty="0"/>
              <a:t>The Data</a:t>
            </a:r>
          </a:p>
          <a:p>
            <a:r>
              <a:rPr lang="en-US" dirty="0"/>
              <a:t>Preprocessing</a:t>
            </a:r>
          </a:p>
          <a:p>
            <a:r>
              <a:rPr lang="en-US" dirty="0"/>
              <a:t>EDA</a:t>
            </a:r>
          </a:p>
          <a:p>
            <a:r>
              <a:rPr lang="en-US" dirty="0"/>
              <a:t>Sentiment Analysis</a:t>
            </a:r>
          </a:p>
          <a:p>
            <a:r>
              <a:rPr lang="en-US" dirty="0"/>
              <a:t>Topic Model</a:t>
            </a:r>
          </a:p>
          <a:p>
            <a:r>
              <a:rPr lang="en-US" dirty="0"/>
              <a:t>Web Interface</a:t>
            </a:r>
          </a:p>
          <a:p>
            <a:endParaRPr lang="en-US" dirty="0"/>
          </a:p>
        </p:txBody>
      </p:sp>
    </p:spTree>
    <p:extLst>
      <p:ext uri="{BB962C8B-B14F-4D97-AF65-F5344CB8AC3E}">
        <p14:creationId xmlns:p14="http://schemas.microsoft.com/office/powerpoint/2010/main" val="40105326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1BF041-B78D-7E40-A3F6-F8CCFCAC71C1}"/>
              </a:ext>
            </a:extLst>
          </p:cNvPr>
          <p:cNvSpPr>
            <a:spLocks noGrp="1"/>
          </p:cNvSpPr>
          <p:nvPr>
            <p:ph type="title"/>
          </p:nvPr>
        </p:nvSpPr>
        <p:spPr/>
        <p:txBody>
          <a:bodyPr/>
          <a:lstStyle/>
          <a:p>
            <a:r>
              <a:rPr lang="en-US" dirty="0"/>
              <a:t>The Data</a:t>
            </a:r>
          </a:p>
        </p:txBody>
      </p:sp>
      <p:sp>
        <p:nvSpPr>
          <p:cNvPr id="3" name="Content Placeholder 2">
            <a:extLst>
              <a:ext uri="{FF2B5EF4-FFF2-40B4-BE49-F238E27FC236}">
                <a16:creationId xmlns:a16="http://schemas.microsoft.com/office/drawing/2014/main" id="{B096CF31-27CE-D845-AC8A-439F8F34E7CC}"/>
              </a:ext>
            </a:extLst>
          </p:cNvPr>
          <p:cNvSpPr>
            <a:spLocks noGrp="1"/>
          </p:cNvSpPr>
          <p:nvPr>
            <p:ph idx="1"/>
          </p:nvPr>
        </p:nvSpPr>
        <p:spPr/>
        <p:txBody>
          <a:bodyPr/>
          <a:lstStyle/>
          <a:p>
            <a:r>
              <a:rPr lang="en-US" dirty="0">
                <a:latin typeface="Corbel" panose="020B0503020204020204" pitchFamily="34" charset="0"/>
                <a:cs typeface="Arial" panose="020B0604020202020204" pitchFamily="34" charset="0"/>
              </a:rPr>
              <a:t>41157 tweets manually annotated with sentiment</a:t>
            </a:r>
          </a:p>
          <a:p>
            <a:pPr marL="0" indent="0">
              <a:buNone/>
            </a:pPr>
            <a:endParaRPr lang="en-US" dirty="0"/>
          </a:p>
          <a:p>
            <a:r>
              <a:rPr lang="en-US" dirty="0"/>
              <a:t>Contains the following columns:</a:t>
            </a:r>
          </a:p>
          <a:p>
            <a:pPr>
              <a:buFont typeface="Courier New" panose="02070309020205020404" pitchFamily="49" charset="0"/>
              <a:buChar char="o"/>
            </a:pPr>
            <a:r>
              <a:rPr lang="en-US" sz="1400" dirty="0">
                <a:latin typeface="Andale Mono" panose="020B0509000000000004" pitchFamily="49" charset="0"/>
              </a:rPr>
              <a:t>'UserName’: Anonymized</a:t>
            </a:r>
          </a:p>
          <a:p>
            <a:pPr>
              <a:buFont typeface="Courier New" panose="02070309020205020404" pitchFamily="49" charset="0"/>
              <a:buChar char="o"/>
            </a:pPr>
            <a:r>
              <a:rPr lang="en-US" sz="1400" dirty="0">
                <a:latin typeface="Andale Mono" panose="020B0509000000000004" pitchFamily="49" charset="0"/>
              </a:rPr>
              <a:t>'ScreenName’: Anonymized</a:t>
            </a:r>
          </a:p>
          <a:p>
            <a:pPr>
              <a:buFont typeface="Courier New" panose="02070309020205020404" pitchFamily="49" charset="0"/>
              <a:buChar char="o"/>
            </a:pPr>
            <a:r>
              <a:rPr lang="en-US" sz="1400" dirty="0">
                <a:latin typeface="Andale Mono" panose="020B0509000000000004" pitchFamily="49" charset="0"/>
              </a:rPr>
              <a:t>'Location’: London, London,UK, California, Sacramento, CA, worldwide </a:t>
            </a:r>
          </a:p>
          <a:p>
            <a:pPr>
              <a:buFont typeface="Courier New" panose="02070309020205020404" pitchFamily="49" charset="0"/>
              <a:buChar char="o"/>
            </a:pPr>
            <a:r>
              <a:rPr lang="en-US" sz="1400" dirty="0">
                <a:latin typeface="Andale Mono" panose="020B0509000000000004" pitchFamily="49" charset="0"/>
              </a:rPr>
              <a:t>'TweetAt’: Dates </a:t>
            </a:r>
          </a:p>
          <a:p>
            <a:pPr>
              <a:buFont typeface="Courier New" panose="02070309020205020404" pitchFamily="49" charset="0"/>
              <a:buChar char="o"/>
            </a:pPr>
            <a:r>
              <a:rPr lang="en-US" sz="1400" dirty="0">
                <a:latin typeface="Andale Mono" panose="020B0509000000000004" pitchFamily="49" charset="0"/>
              </a:rPr>
              <a:t>'OriginalTweet’: </a:t>
            </a:r>
            <a:r>
              <a:rPr lang="en-US" sz="1400" dirty="0">
                <a:latin typeface="+mj-lt"/>
              </a:rPr>
              <a:t>'As news of the region\x92s first confirmed COVID-19 case came out of Sullivan County last week, people flocked to area stores to purchase cleaning supplies, hand sanitizer, food, toilet paper and other goods, @Tim_Dodson reports https://t.co/cfXch7a2lU'</a:t>
            </a:r>
          </a:p>
          <a:p>
            <a:pPr>
              <a:buFont typeface="Courier New" panose="02070309020205020404" pitchFamily="49" charset="0"/>
              <a:buChar char="o"/>
            </a:pPr>
            <a:r>
              <a:rPr lang="en-US" sz="1400" dirty="0">
                <a:latin typeface="Andale Mono" panose="020B0509000000000004" pitchFamily="49" charset="0"/>
              </a:rPr>
              <a:t>'Sentiment’: Extremely Negative to Extremely Positive</a:t>
            </a:r>
          </a:p>
        </p:txBody>
      </p:sp>
    </p:spTree>
    <p:extLst>
      <p:ext uri="{BB962C8B-B14F-4D97-AF65-F5344CB8AC3E}">
        <p14:creationId xmlns:p14="http://schemas.microsoft.com/office/powerpoint/2010/main" val="40700730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797574-28D0-0A49-9AC1-11DC29EE7AA8}"/>
              </a:ext>
            </a:extLst>
          </p:cNvPr>
          <p:cNvSpPr>
            <a:spLocks noGrp="1"/>
          </p:cNvSpPr>
          <p:nvPr>
            <p:ph type="title"/>
          </p:nvPr>
        </p:nvSpPr>
        <p:spPr/>
        <p:txBody>
          <a:bodyPr/>
          <a:lstStyle/>
          <a:p>
            <a:r>
              <a:rPr lang="en-US" dirty="0"/>
              <a:t>Data Summary</a:t>
            </a:r>
          </a:p>
        </p:txBody>
      </p:sp>
      <p:sp>
        <p:nvSpPr>
          <p:cNvPr id="3" name="Content Placeholder 2">
            <a:extLst>
              <a:ext uri="{FF2B5EF4-FFF2-40B4-BE49-F238E27FC236}">
                <a16:creationId xmlns:a16="http://schemas.microsoft.com/office/drawing/2014/main" id="{16101E0B-17D4-8049-99FC-0797F3BA5F19}"/>
              </a:ext>
            </a:extLst>
          </p:cNvPr>
          <p:cNvSpPr>
            <a:spLocks noGrp="1"/>
          </p:cNvSpPr>
          <p:nvPr>
            <p:ph idx="1"/>
          </p:nvPr>
        </p:nvSpPr>
        <p:spPr/>
        <p:txBody>
          <a:bodyPr/>
          <a:lstStyle/>
          <a:p>
            <a:r>
              <a:rPr lang="en-US" sz="2000" dirty="0">
                <a:latin typeface="Corbel" panose="020B0503020204020204" pitchFamily="34" charset="0"/>
              </a:rPr>
              <a:t>Dataset size: 41157</a:t>
            </a:r>
          </a:p>
          <a:p>
            <a:r>
              <a:rPr lang="en-US" sz="2000" dirty="0">
                <a:latin typeface="Corbel" panose="020B0503020204020204" pitchFamily="34" charset="0"/>
              </a:rPr>
              <a:t>21% location values null. 1% are London alone, 12220 unique.</a:t>
            </a:r>
          </a:p>
          <a:p>
            <a:r>
              <a:rPr lang="en-US" sz="2000" dirty="0">
                <a:latin typeface="Corbel" panose="020B0503020204020204" pitchFamily="34" charset="0"/>
              </a:rPr>
              <a:t>All tweets unique.</a:t>
            </a:r>
          </a:p>
          <a:p>
            <a:r>
              <a:rPr lang="en-US" sz="2000" dirty="0">
                <a:latin typeface="Corbel" panose="020B0503020204020204" pitchFamily="34" charset="0"/>
              </a:rPr>
              <a:t>Dates between Jan and Dec 2020 though most data for March 16 to April 14. Rest of the data for the 4</a:t>
            </a:r>
            <a:r>
              <a:rPr lang="en-US" sz="2000" baseline="30000" dirty="0">
                <a:latin typeface="Corbel" panose="020B0503020204020204" pitchFamily="34" charset="0"/>
              </a:rPr>
              <a:t>th</a:t>
            </a:r>
            <a:r>
              <a:rPr lang="en-US" sz="2000" dirty="0">
                <a:latin typeface="Corbel" panose="020B0503020204020204" pitchFamily="34" charset="0"/>
              </a:rPr>
              <a:t> of each month.</a:t>
            </a:r>
          </a:p>
          <a:p>
            <a:r>
              <a:rPr lang="en-US" sz="2000" dirty="0">
                <a:latin typeface="Corbel" panose="020B0503020204020204" pitchFamily="34" charset="0"/>
              </a:rPr>
              <a:t>Data follows FAIR principles</a:t>
            </a:r>
          </a:p>
          <a:p>
            <a:r>
              <a:rPr lang="en-US" sz="2000" dirty="0">
                <a:latin typeface="Corbel" panose="020B0503020204020204" pitchFamily="34" charset="0"/>
              </a:rPr>
              <a:t>Data Source: Kaggle, Author: Aman Miglani</a:t>
            </a:r>
          </a:p>
          <a:p>
            <a:r>
              <a:rPr lang="en-US" sz="2000" dirty="0">
                <a:latin typeface="Corbel" panose="020B0503020204020204" pitchFamily="34" charset="0"/>
              </a:rPr>
              <a:t>License: </a:t>
            </a:r>
            <a:r>
              <a:rPr lang="en-US" sz="2000" dirty="0"/>
              <a:t>Data files © Original Authors</a:t>
            </a:r>
            <a:endParaRPr lang="en-US" sz="2000" dirty="0">
              <a:latin typeface="Corbel" panose="020B0503020204020204" pitchFamily="34" charset="0"/>
            </a:endParaRPr>
          </a:p>
          <a:p>
            <a:pPr marL="0" indent="0">
              <a:buNone/>
            </a:pPr>
            <a:endParaRPr lang="en-US" sz="1600" dirty="0">
              <a:latin typeface="Corbel" panose="020B0503020204020204" pitchFamily="34" charset="0"/>
            </a:endParaRPr>
          </a:p>
          <a:p>
            <a:pPr marL="0" indent="0">
              <a:buNone/>
            </a:pPr>
            <a:endParaRPr lang="en-US" dirty="0">
              <a:latin typeface="Corbel" panose="020B0503020204020204" pitchFamily="34" charset="0"/>
            </a:endParaRPr>
          </a:p>
          <a:p>
            <a:endParaRPr lang="en-US" dirty="0">
              <a:latin typeface="Corbel" panose="020B0503020204020204" pitchFamily="34" charset="0"/>
            </a:endParaRPr>
          </a:p>
          <a:p>
            <a:endParaRPr lang="en-US" dirty="0">
              <a:latin typeface="Corbel" panose="020B0503020204020204" pitchFamily="34" charset="0"/>
            </a:endParaRPr>
          </a:p>
        </p:txBody>
      </p:sp>
      <p:pic>
        <p:nvPicPr>
          <p:cNvPr id="5" name="Picture 4">
            <a:extLst>
              <a:ext uri="{FF2B5EF4-FFF2-40B4-BE49-F238E27FC236}">
                <a16:creationId xmlns:a16="http://schemas.microsoft.com/office/drawing/2014/main" id="{D5719CD6-24BA-D64E-B233-A79520DE3EE7}"/>
              </a:ext>
            </a:extLst>
          </p:cNvPr>
          <p:cNvPicPr>
            <a:picLocks noChangeAspect="1"/>
          </p:cNvPicPr>
          <p:nvPr/>
        </p:nvPicPr>
        <p:blipFill>
          <a:blip r:embed="rId2"/>
          <a:stretch>
            <a:fillRect/>
          </a:stretch>
        </p:blipFill>
        <p:spPr>
          <a:xfrm>
            <a:off x="8607115" y="1825625"/>
            <a:ext cx="2471960" cy="969901"/>
          </a:xfrm>
          <a:prstGeom prst="rect">
            <a:avLst/>
          </a:prstGeom>
        </p:spPr>
      </p:pic>
    </p:spTree>
    <p:extLst>
      <p:ext uri="{BB962C8B-B14F-4D97-AF65-F5344CB8AC3E}">
        <p14:creationId xmlns:p14="http://schemas.microsoft.com/office/powerpoint/2010/main" val="31994884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87718B-0248-B44F-925F-AE4C3BB68CFA}"/>
              </a:ext>
            </a:extLst>
          </p:cNvPr>
          <p:cNvSpPr>
            <a:spLocks noGrp="1"/>
          </p:cNvSpPr>
          <p:nvPr>
            <p:ph type="title"/>
          </p:nvPr>
        </p:nvSpPr>
        <p:spPr/>
        <p:txBody>
          <a:bodyPr/>
          <a:lstStyle/>
          <a:p>
            <a:r>
              <a:rPr lang="en-US" dirty="0"/>
              <a:t>Preprocessing</a:t>
            </a:r>
          </a:p>
        </p:txBody>
      </p:sp>
      <p:sp>
        <p:nvSpPr>
          <p:cNvPr id="3" name="Content Placeholder 2">
            <a:extLst>
              <a:ext uri="{FF2B5EF4-FFF2-40B4-BE49-F238E27FC236}">
                <a16:creationId xmlns:a16="http://schemas.microsoft.com/office/drawing/2014/main" id="{825AFF0A-42DD-C848-840E-F51990128FBB}"/>
              </a:ext>
            </a:extLst>
          </p:cNvPr>
          <p:cNvSpPr>
            <a:spLocks noGrp="1"/>
          </p:cNvSpPr>
          <p:nvPr>
            <p:ph idx="1"/>
          </p:nvPr>
        </p:nvSpPr>
        <p:spPr/>
        <p:txBody>
          <a:bodyPr/>
          <a:lstStyle/>
          <a:p>
            <a:r>
              <a:rPr lang="en-US" dirty="0"/>
              <a:t>Location by far the dirtiest column.</a:t>
            </a:r>
          </a:p>
          <a:p>
            <a:pPr marL="0" indent="0">
              <a:buNone/>
            </a:pPr>
            <a:endParaRPr lang="en-US" dirty="0"/>
          </a:p>
          <a:p>
            <a:r>
              <a:rPr lang="en-US" dirty="0"/>
              <a:t>~12000 locations with some values that are not locations at all.</a:t>
            </a:r>
          </a:p>
          <a:p>
            <a:pPr marL="0" indent="0">
              <a:buNone/>
            </a:pPr>
            <a:endParaRPr lang="en-US" dirty="0"/>
          </a:p>
          <a:p>
            <a:r>
              <a:rPr lang="en-US" dirty="0"/>
              <a:t>Dates had just two rows with NaT.</a:t>
            </a:r>
          </a:p>
          <a:p>
            <a:pPr marL="0" indent="0">
              <a:buNone/>
            </a:pPr>
            <a:endParaRPr lang="en-US" dirty="0"/>
          </a:p>
          <a:p>
            <a:r>
              <a:rPr lang="en-US" dirty="0"/>
              <a:t>Tweets required preprocessing to get links, mentions and hashtags.</a:t>
            </a:r>
          </a:p>
          <a:p>
            <a:endParaRPr lang="en-US" dirty="0"/>
          </a:p>
          <a:p>
            <a:pPr marL="0" indent="0">
              <a:buNone/>
            </a:pPr>
            <a:endParaRPr lang="en-US" dirty="0"/>
          </a:p>
          <a:p>
            <a:endParaRPr lang="en-US" dirty="0"/>
          </a:p>
        </p:txBody>
      </p:sp>
    </p:spTree>
    <p:extLst>
      <p:ext uri="{BB962C8B-B14F-4D97-AF65-F5344CB8AC3E}">
        <p14:creationId xmlns:p14="http://schemas.microsoft.com/office/powerpoint/2010/main" val="2349356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821B1A-3BF4-D34C-A2D0-ABBA486DFFAD}"/>
              </a:ext>
            </a:extLst>
          </p:cNvPr>
          <p:cNvSpPr>
            <a:spLocks noGrp="1"/>
          </p:cNvSpPr>
          <p:nvPr>
            <p:ph type="title"/>
          </p:nvPr>
        </p:nvSpPr>
        <p:spPr/>
        <p:txBody>
          <a:bodyPr/>
          <a:lstStyle/>
          <a:p>
            <a:r>
              <a:rPr lang="en-US" dirty="0"/>
              <a:t>Locations</a:t>
            </a:r>
          </a:p>
        </p:txBody>
      </p:sp>
      <p:sp>
        <p:nvSpPr>
          <p:cNvPr id="3" name="Content Placeholder 2">
            <a:extLst>
              <a:ext uri="{FF2B5EF4-FFF2-40B4-BE49-F238E27FC236}">
                <a16:creationId xmlns:a16="http://schemas.microsoft.com/office/drawing/2014/main" id="{CE01035A-A687-A543-94EC-D82A4457BDAC}"/>
              </a:ext>
            </a:extLst>
          </p:cNvPr>
          <p:cNvSpPr>
            <a:spLocks noGrp="1"/>
          </p:cNvSpPr>
          <p:nvPr>
            <p:ph idx="1"/>
          </p:nvPr>
        </p:nvSpPr>
        <p:spPr/>
        <p:txBody>
          <a:bodyPr>
            <a:normAutofit/>
          </a:bodyPr>
          <a:lstStyle/>
          <a:p>
            <a:r>
              <a:rPr lang="en-US" dirty="0"/>
              <a:t>Locations cleaned, special characters, less than 2 char and null values removed.</a:t>
            </a:r>
          </a:p>
          <a:p>
            <a:r>
              <a:rPr lang="en-US" dirty="0"/>
              <a:t>Really wanted to be able to look at data using location AND time.</a:t>
            </a:r>
          </a:p>
          <a:p>
            <a:r>
              <a:rPr lang="en-US" dirty="0"/>
              <a:t>Looked at location frequency. The more frequently a place occurs the more likely it is a genuine location.</a:t>
            </a:r>
          </a:p>
          <a:p>
            <a:r>
              <a:rPr lang="en-US" dirty="0"/>
              <a:t>Dashboard has a dropdown with search and multiselect to narrow down the location user is looking for.</a:t>
            </a:r>
          </a:p>
          <a:p>
            <a:pPr marL="0" indent="0">
              <a:buNone/>
            </a:pPr>
            <a:endParaRPr lang="en-US" dirty="0"/>
          </a:p>
          <a:p>
            <a:pPr marL="0" indent="0">
              <a:buNone/>
            </a:pPr>
            <a:r>
              <a:rPr lang="en-US" dirty="0"/>
              <a:t>		</a:t>
            </a:r>
          </a:p>
          <a:p>
            <a:endParaRPr lang="en-US" dirty="0"/>
          </a:p>
        </p:txBody>
      </p:sp>
      <p:pic>
        <p:nvPicPr>
          <p:cNvPr id="4" name="Picture 3">
            <a:extLst>
              <a:ext uri="{FF2B5EF4-FFF2-40B4-BE49-F238E27FC236}">
                <a16:creationId xmlns:a16="http://schemas.microsoft.com/office/drawing/2014/main" id="{A8146853-2D45-5C44-A8FA-84B1A5B841F3}"/>
              </a:ext>
            </a:extLst>
          </p:cNvPr>
          <p:cNvPicPr>
            <a:picLocks noChangeAspect="1"/>
          </p:cNvPicPr>
          <p:nvPr/>
        </p:nvPicPr>
        <p:blipFill>
          <a:blip r:embed="rId2"/>
          <a:stretch>
            <a:fillRect/>
          </a:stretch>
        </p:blipFill>
        <p:spPr>
          <a:xfrm>
            <a:off x="7597085" y="4661307"/>
            <a:ext cx="3455228" cy="1831568"/>
          </a:xfrm>
          <a:prstGeom prst="rect">
            <a:avLst/>
          </a:prstGeom>
        </p:spPr>
      </p:pic>
    </p:spTree>
    <p:extLst>
      <p:ext uri="{BB962C8B-B14F-4D97-AF65-F5344CB8AC3E}">
        <p14:creationId xmlns:p14="http://schemas.microsoft.com/office/powerpoint/2010/main" val="34695817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AF2EB-18E5-3441-89DB-37956F29226E}"/>
              </a:ext>
            </a:extLst>
          </p:cNvPr>
          <p:cNvSpPr>
            <a:spLocks noGrp="1"/>
          </p:cNvSpPr>
          <p:nvPr>
            <p:ph type="title"/>
          </p:nvPr>
        </p:nvSpPr>
        <p:spPr/>
        <p:txBody>
          <a:bodyPr/>
          <a:lstStyle/>
          <a:p>
            <a:r>
              <a:rPr lang="en-US" dirty="0"/>
              <a:t>Tweets</a:t>
            </a:r>
          </a:p>
        </p:txBody>
      </p:sp>
      <p:sp>
        <p:nvSpPr>
          <p:cNvPr id="3" name="Content Placeholder 2">
            <a:extLst>
              <a:ext uri="{FF2B5EF4-FFF2-40B4-BE49-F238E27FC236}">
                <a16:creationId xmlns:a16="http://schemas.microsoft.com/office/drawing/2014/main" id="{CA4A344B-A373-EF47-B675-84640F372D8C}"/>
              </a:ext>
            </a:extLst>
          </p:cNvPr>
          <p:cNvSpPr>
            <a:spLocks noGrp="1"/>
          </p:cNvSpPr>
          <p:nvPr>
            <p:ph idx="1"/>
          </p:nvPr>
        </p:nvSpPr>
        <p:spPr/>
        <p:txBody>
          <a:bodyPr/>
          <a:lstStyle/>
          <a:p>
            <a:r>
              <a:rPr lang="en-US" dirty="0"/>
              <a:t>Mentions, Hashtags and links extracted.</a:t>
            </a:r>
          </a:p>
          <a:p>
            <a:r>
              <a:rPr lang="en-US" dirty="0"/>
              <a:t>Tweets tokenized stopwords removed and lemmatized.</a:t>
            </a:r>
          </a:p>
          <a:p>
            <a:r>
              <a:rPr lang="en-US" dirty="0"/>
              <a:t>POS tagging followed by Lemmatization: Bring word down to its base form/Lemma.</a:t>
            </a:r>
          </a:p>
          <a:p>
            <a:endParaRPr lang="en-US" dirty="0"/>
          </a:p>
          <a:p>
            <a:endParaRPr lang="en-US" dirty="0"/>
          </a:p>
          <a:p>
            <a:pPr marL="914400" lvl="2" indent="0">
              <a:buNone/>
            </a:pPr>
            <a:r>
              <a:rPr lang="en-US" dirty="0"/>
              <a:t>am, are, is   -&gt;    be</a:t>
            </a:r>
            <a:br>
              <a:rPr lang="en-US" dirty="0"/>
            </a:br>
            <a:r>
              <a:rPr lang="en-US" dirty="0"/>
              <a:t>car, cars, car's, cars’   -&gt;  car</a:t>
            </a:r>
          </a:p>
          <a:p>
            <a:endParaRPr lang="en-US" dirty="0"/>
          </a:p>
        </p:txBody>
      </p:sp>
      <p:pic>
        <p:nvPicPr>
          <p:cNvPr id="2052" name="Picture 4">
            <a:extLst>
              <a:ext uri="{FF2B5EF4-FFF2-40B4-BE49-F238E27FC236}">
                <a16:creationId xmlns:a16="http://schemas.microsoft.com/office/drawing/2014/main" id="{7C801E9D-869B-284E-8C82-3CE970752D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3719286"/>
            <a:ext cx="4246006" cy="23874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69738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270DAB-C751-9847-AFA9-A34BB610564A}"/>
              </a:ext>
            </a:extLst>
          </p:cNvPr>
          <p:cNvSpPr>
            <a:spLocks noGrp="1"/>
          </p:cNvSpPr>
          <p:nvPr>
            <p:ph type="title"/>
          </p:nvPr>
        </p:nvSpPr>
        <p:spPr/>
        <p:txBody>
          <a:bodyPr/>
          <a:lstStyle/>
          <a:p>
            <a:r>
              <a:rPr lang="en-US" dirty="0"/>
              <a:t>EDA</a:t>
            </a:r>
          </a:p>
        </p:txBody>
      </p:sp>
      <p:sp>
        <p:nvSpPr>
          <p:cNvPr id="3" name="Content Placeholder 2">
            <a:extLst>
              <a:ext uri="{FF2B5EF4-FFF2-40B4-BE49-F238E27FC236}">
                <a16:creationId xmlns:a16="http://schemas.microsoft.com/office/drawing/2014/main" id="{ACC6E6DE-9154-BF4C-8E02-968AAA6630A9}"/>
              </a:ext>
            </a:extLst>
          </p:cNvPr>
          <p:cNvSpPr>
            <a:spLocks noGrp="1"/>
          </p:cNvSpPr>
          <p:nvPr>
            <p:ph idx="1"/>
          </p:nvPr>
        </p:nvSpPr>
        <p:spPr/>
        <p:txBody>
          <a:bodyPr/>
          <a:lstStyle/>
          <a:p>
            <a:r>
              <a:rPr lang="en-US" sz="2000" dirty="0"/>
              <a:t>Can look at region wise data</a:t>
            </a:r>
          </a:p>
          <a:p>
            <a:r>
              <a:rPr lang="en-US" sz="2000" dirty="0"/>
              <a:t>For each subset of regions following visualizations are present:</a:t>
            </a:r>
          </a:p>
          <a:p>
            <a:pPr lvl="1"/>
            <a:r>
              <a:rPr lang="en-US" sz="2000" dirty="0"/>
              <a:t>Tweets over time</a:t>
            </a:r>
          </a:p>
          <a:p>
            <a:pPr lvl="1"/>
            <a:r>
              <a:rPr lang="en-US" sz="2000" dirty="0"/>
              <a:t>Word cloud for each sentiment.</a:t>
            </a:r>
          </a:p>
          <a:p>
            <a:pPr lvl="1"/>
            <a:r>
              <a:rPr lang="en-US" sz="2000" dirty="0"/>
              <a:t>Most frequent words. Can choose n = 10,20,50,100</a:t>
            </a:r>
          </a:p>
          <a:p>
            <a:pPr lvl="1"/>
            <a:r>
              <a:rPr lang="en-US" sz="2000" dirty="0"/>
              <a:t>Top mentions. Threshold n = 100, 50, 20, 10 , 1</a:t>
            </a:r>
          </a:p>
          <a:p>
            <a:pPr lvl="1"/>
            <a:r>
              <a:rPr lang="en-US" sz="2000" dirty="0"/>
              <a:t>Histograms for probability density of each sentiment.</a:t>
            </a:r>
          </a:p>
          <a:p>
            <a:pPr marL="457200" lvl="1" indent="0">
              <a:buNone/>
            </a:pPr>
            <a:endParaRPr lang="en-US" sz="2000" dirty="0"/>
          </a:p>
        </p:txBody>
      </p:sp>
    </p:spTree>
    <p:extLst>
      <p:ext uri="{BB962C8B-B14F-4D97-AF65-F5344CB8AC3E}">
        <p14:creationId xmlns:p14="http://schemas.microsoft.com/office/powerpoint/2010/main" val="15218428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81A3CE-31C6-D947-A79D-1591C12C84A0}"/>
              </a:ext>
            </a:extLst>
          </p:cNvPr>
          <p:cNvSpPr>
            <a:spLocks noGrp="1"/>
          </p:cNvSpPr>
          <p:nvPr>
            <p:ph type="title"/>
          </p:nvPr>
        </p:nvSpPr>
        <p:spPr/>
        <p:txBody>
          <a:bodyPr/>
          <a:lstStyle/>
          <a:p>
            <a:r>
              <a:rPr lang="en-US" dirty="0"/>
              <a:t>Visualizations</a:t>
            </a:r>
          </a:p>
        </p:txBody>
      </p:sp>
      <p:pic>
        <p:nvPicPr>
          <p:cNvPr id="5" name="Content Placeholder 4">
            <a:extLst>
              <a:ext uri="{FF2B5EF4-FFF2-40B4-BE49-F238E27FC236}">
                <a16:creationId xmlns:a16="http://schemas.microsoft.com/office/drawing/2014/main" id="{B020A9CF-D045-7E44-850A-4E30935A4687}"/>
              </a:ext>
            </a:extLst>
          </p:cNvPr>
          <p:cNvPicPr>
            <a:picLocks noGrp="1" noChangeAspect="1"/>
          </p:cNvPicPr>
          <p:nvPr>
            <p:ph idx="1"/>
          </p:nvPr>
        </p:nvPicPr>
        <p:blipFill>
          <a:blip r:embed="rId2"/>
          <a:stretch>
            <a:fillRect/>
          </a:stretch>
        </p:blipFill>
        <p:spPr>
          <a:xfrm>
            <a:off x="838200" y="1895492"/>
            <a:ext cx="6136793" cy="2457848"/>
          </a:xfrm>
        </p:spPr>
      </p:pic>
      <p:pic>
        <p:nvPicPr>
          <p:cNvPr id="7" name="Picture 6">
            <a:extLst>
              <a:ext uri="{FF2B5EF4-FFF2-40B4-BE49-F238E27FC236}">
                <a16:creationId xmlns:a16="http://schemas.microsoft.com/office/drawing/2014/main" id="{34580271-121F-B647-A9A9-AD79A6406C99}"/>
              </a:ext>
            </a:extLst>
          </p:cNvPr>
          <p:cNvPicPr>
            <a:picLocks noChangeAspect="1"/>
          </p:cNvPicPr>
          <p:nvPr/>
        </p:nvPicPr>
        <p:blipFill>
          <a:blip r:embed="rId3"/>
          <a:stretch>
            <a:fillRect/>
          </a:stretch>
        </p:blipFill>
        <p:spPr>
          <a:xfrm>
            <a:off x="7553739" y="1895492"/>
            <a:ext cx="4234070" cy="1880624"/>
          </a:xfrm>
          <a:prstGeom prst="rect">
            <a:avLst/>
          </a:prstGeom>
        </p:spPr>
      </p:pic>
      <p:pic>
        <p:nvPicPr>
          <p:cNvPr id="9" name="Picture 8">
            <a:extLst>
              <a:ext uri="{FF2B5EF4-FFF2-40B4-BE49-F238E27FC236}">
                <a16:creationId xmlns:a16="http://schemas.microsoft.com/office/drawing/2014/main" id="{CB3A7887-FD09-1C49-93B2-AB1510C1E7D8}"/>
              </a:ext>
            </a:extLst>
          </p:cNvPr>
          <p:cNvPicPr>
            <a:picLocks noChangeAspect="1"/>
          </p:cNvPicPr>
          <p:nvPr/>
        </p:nvPicPr>
        <p:blipFill>
          <a:blip r:embed="rId4"/>
          <a:stretch>
            <a:fillRect/>
          </a:stretch>
        </p:blipFill>
        <p:spPr>
          <a:xfrm>
            <a:off x="7504043" y="4353340"/>
            <a:ext cx="4333461" cy="1924770"/>
          </a:xfrm>
          <a:prstGeom prst="rect">
            <a:avLst/>
          </a:prstGeom>
        </p:spPr>
      </p:pic>
      <p:pic>
        <p:nvPicPr>
          <p:cNvPr id="11" name="Picture 10">
            <a:extLst>
              <a:ext uri="{FF2B5EF4-FFF2-40B4-BE49-F238E27FC236}">
                <a16:creationId xmlns:a16="http://schemas.microsoft.com/office/drawing/2014/main" id="{35DD8771-8CAE-E94A-97C6-DE1829D9054B}"/>
              </a:ext>
            </a:extLst>
          </p:cNvPr>
          <p:cNvPicPr>
            <a:picLocks noChangeAspect="1"/>
          </p:cNvPicPr>
          <p:nvPr/>
        </p:nvPicPr>
        <p:blipFill>
          <a:blip r:embed="rId5"/>
          <a:stretch>
            <a:fillRect/>
          </a:stretch>
        </p:blipFill>
        <p:spPr>
          <a:xfrm>
            <a:off x="838201" y="4558144"/>
            <a:ext cx="3800062" cy="1924770"/>
          </a:xfrm>
          <a:prstGeom prst="rect">
            <a:avLst/>
          </a:prstGeom>
        </p:spPr>
      </p:pic>
    </p:spTree>
    <p:extLst>
      <p:ext uri="{BB962C8B-B14F-4D97-AF65-F5344CB8AC3E}">
        <p14:creationId xmlns:p14="http://schemas.microsoft.com/office/powerpoint/2010/main" val="2688697496"/>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docProps/app.xml><?xml version="1.0" encoding="utf-8"?>
<Properties xmlns="http://schemas.openxmlformats.org/officeDocument/2006/extended-properties" xmlns:vt="http://schemas.openxmlformats.org/officeDocument/2006/docPropsVTypes">
  <Template>Office Theme</Template>
  <TotalTime>217</TotalTime>
  <Words>643</Words>
  <Application>Microsoft Macintosh PowerPoint</Application>
  <PresentationFormat>Widescreen</PresentationFormat>
  <Paragraphs>82</Paragraphs>
  <Slides>14</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14</vt:i4>
      </vt:variant>
    </vt:vector>
  </HeadingPairs>
  <TitlesOfParts>
    <vt:vector size="21" baseType="lpstr">
      <vt:lpstr>Andale Mono</vt:lpstr>
      <vt:lpstr>Arial</vt:lpstr>
      <vt:lpstr>Calibri</vt:lpstr>
      <vt:lpstr>Calibri Light</vt:lpstr>
      <vt:lpstr>Corbel</vt:lpstr>
      <vt:lpstr>Courier New</vt:lpstr>
      <vt:lpstr>Office Theme</vt:lpstr>
      <vt:lpstr>Covid 19 Tweets EDA | Topic modeling</vt:lpstr>
      <vt:lpstr>Contents</vt:lpstr>
      <vt:lpstr>The Data</vt:lpstr>
      <vt:lpstr>Data Summary</vt:lpstr>
      <vt:lpstr>Preprocessing</vt:lpstr>
      <vt:lpstr>Locations</vt:lpstr>
      <vt:lpstr>Tweets</vt:lpstr>
      <vt:lpstr>EDA</vt:lpstr>
      <vt:lpstr>Visualizations</vt:lpstr>
      <vt:lpstr>Sentiment Analysis</vt:lpstr>
      <vt:lpstr>Topic Model</vt:lpstr>
      <vt:lpstr>What picture does the data paint?</vt:lpstr>
      <vt:lpstr>PowerPoint Presentation</vt:lpstr>
      <vt:lpstr>Demo</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Covid 19 Tweets EDA | Topic modeling</dc:title>
  <dc:creator>Venugopal Bhatia</dc:creator>
  <cp:lastModifiedBy>Venugopal Bhatia</cp:lastModifiedBy>
  <cp:revision>5</cp:revision>
  <dcterms:created xsi:type="dcterms:W3CDTF">2021-12-15T03:27:47Z</dcterms:created>
  <dcterms:modified xsi:type="dcterms:W3CDTF">2021-12-16T21:15:25Z</dcterms:modified>
</cp:coreProperties>
</file>